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8" r:id="rId8"/>
    <p:sldId id="267" r:id="rId9"/>
    <p:sldId id="264" r:id="rId10"/>
    <p:sldId id="265" r:id="rId11"/>
    <p:sldId id="266" r:id="rId12"/>
    <p:sldId id="273" r:id="rId13"/>
    <p:sldId id="274" r:id="rId14"/>
    <p:sldId id="275" r:id="rId15"/>
    <p:sldId id="276" r:id="rId16"/>
    <p:sldId id="277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7542A-738B-4583-8F68-3CAE4CDD0C1C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95106-76FE-43FD-9C9E-2BC3A5DB19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F4D5CF-B97A-4374-A261-56E330004EC6}" type="slidenum">
              <a:rPr lang="ru-RU"/>
              <a:pPr/>
              <a:t>4</a:t>
            </a:fld>
            <a:endParaRPr lang="ru-RU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4E81AD-A545-4C3D-93EA-CA5596681ABD}" type="slidenum">
              <a:rPr lang="ru-RU">
                <a:latin typeface="Arial" charset="0"/>
              </a:rPr>
              <a:pPr/>
              <a:t>5</a:t>
            </a:fld>
            <a:endParaRPr 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4E81AD-A545-4C3D-93EA-CA5596681ABD}" type="slidenum">
              <a:rPr lang="ru-RU">
                <a:latin typeface="Arial" charset="0"/>
              </a:rPr>
              <a:pPr/>
              <a:t>6</a:t>
            </a:fld>
            <a:endParaRPr lang="ru-RU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6A086-7A08-4F8B-B391-FFC36B587D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571472" y="571480"/>
            <a:ext cx="7715303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Итоги организации и проведения г</a:t>
            </a:r>
            <a:r>
              <a:rPr lang="en-GB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осударственн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ой</a:t>
            </a:r>
            <a:r>
              <a:rPr lang="en-GB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(</a:t>
            </a:r>
            <a:r>
              <a:rPr lang="en-GB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итогов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ой</a:t>
            </a:r>
            <a:r>
              <a:rPr lang="en-GB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) </a:t>
            </a:r>
          </a:p>
          <a:p>
            <a:pPr algn="ctr">
              <a:defRPr/>
            </a:pPr>
            <a:r>
              <a:rPr lang="en-GB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аттестация</a:t>
            </a:r>
            <a:r>
              <a:rPr lang="en-GB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обучающихся, освоивших </a:t>
            </a:r>
            <a:r>
              <a:rPr lang="en-GB" sz="36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образовательны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е программы основного общего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образования, с участием региональной экзаменационной комиссии Курганской области в 2012/2013 учебном году  </a:t>
            </a:r>
            <a:r>
              <a:rPr lang="en-GB" sz="3600" b="1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/>
            </a:r>
            <a:br>
              <a:rPr lang="en-GB" sz="3600" b="1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</a:br>
            <a:endParaRPr lang="ru-RU" sz="3600" b="1" u="sng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Состав предметных комиссий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Прямоугольник 4"/>
          <p:cNvSpPr>
            <a:spLocks noChangeArrowheads="1"/>
          </p:cNvSpPr>
          <p:nvPr/>
        </p:nvSpPr>
        <p:spPr bwMode="auto">
          <a:xfrm>
            <a:off x="857224" y="1643050"/>
            <a:ext cx="7848600" cy="546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197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 экспертов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из них: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преподавателей ВУЗов – 47 чел.;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ССУЗов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44 чел.; 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      учителей ОУ – 148 чел.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Общее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количество экспертов: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  Русский язык       –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42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чел.  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Математика         –   66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чел.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   Обществознание  –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36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чел.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   Физика                  –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11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чел.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   Химия                   –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10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чел.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Биология          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– 15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чел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     История                 – 13 чел.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     Литература            – 6 чел.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>
                <a:solidFill>
                  <a:srgbClr val="FF0000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500041"/>
            <a:ext cx="7772400" cy="1000133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Апелляции, поступившие по результатам экзамена ГИА-9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47700" y="1700213"/>
          <a:ext cx="8316787" cy="4815041"/>
        </p:xfrm>
        <a:graphic>
          <a:graphicData uri="http://schemas.openxmlformats.org/drawingml/2006/table">
            <a:tbl>
              <a:tblPr/>
              <a:tblGrid>
                <a:gridCol w="492604"/>
                <a:gridCol w="1645746"/>
                <a:gridCol w="891870"/>
                <a:gridCol w="894080"/>
                <a:gridCol w="928694"/>
                <a:gridCol w="1071570"/>
                <a:gridCol w="1285884"/>
                <a:gridCol w="1106339"/>
              </a:tblGrid>
              <a:tr h="242888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№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Наименование предмета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Количество апелляций (ед.)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поступивших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результат рассмотрения апелляций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По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проце-дуре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По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резуль-тату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удовлетворено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Повышение балла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Пониже-ние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балла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По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проце-дуре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По результату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Математика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Обществознание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Биология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ВСЕГО: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Проблемы и замечания на этапе подготовки к проведению ГИА-9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857364"/>
            <a:ext cx="8501122" cy="4786346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Несоблюдения сроков предоставления информации;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Несвоевременное внесение участников ГИА-9 в базу данных;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Несвоевременное обновление базы данных, внесение новых или скорректированных данных;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Данные по общественным наблюдателям подавались несвоевременно, неполными, с сокращениями.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ru-RU" sz="2400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ru-RU" sz="2400" dirty="0" smtClean="0"/>
          </a:p>
          <a:p>
            <a:pPr>
              <a:lnSpc>
                <a:spcPct val="90000"/>
              </a:lnSpc>
            </a:pPr>
            <a:endParaRPr lang="ru-RU" sz="2400" dirty="0" smtClean="0"/>
          </a:p>
          <a:p>
            <a:pPr>
              <a:lnSpc>
                <a:spcPct val="90000"/>
              </a:lnSpc>
            </a:pPr>
            <a:endParaRPr lang="ru-RU" sz="32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Проблемы и замечания на этапе проведения ГИА-9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1785926"/>
            <a:ext cx="8786874" cy="485778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Некорректное заполнение бланков ответов участниками ГИА-9 (не используют символ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Z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»; используют ручку с синей пастой вместо черной, а также карандаш; бланки ответов № 2 подписывают);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Бланки ответов № 1 и № 2 доставлялись из ОУ-ППЭ не запакованными;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На доставочных конвертах количество бланков «всего» не указывалось;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Бланк ответов № 2 упакован в доставочный пакет с бланками ответов № 1 и наоборот;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Количество бланков ответов не верно указывалось на доставочных конвертах (на доставочном конверте указано количество бланков № 2 14, а фактически в конверте находилось 13).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ru-RU" sz="2400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ru-RU" sz="2400" dirty="0" smtClean="0"/>
          </a:p>
          <a:p>
            <a:pPr>
              <a:lnSpc>
                <a:spcPct val="90000"/>
              </a:lnSpc>
            </a:pPr>
            <a:endParaRPr lang="ru-RU" sz="2400" dirty="0" smtClean="0"/>
          </a:p>
          <a:p>
            <a:pPr>
              <a:lnSpc>
                <a:spcPct val="90000"/>
              </a:lnSpc>
            </a:pPr>
            <a:endParaRPr lang="ru-RU" sz="32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85794"/>
            <a:ext cx="8229600" cy="42862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Предложения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 2014 год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1285860"/>
            <a:ext cx="8229600" cy="5230828"/>
          </a:xfrm>
        </p:spPr>
        <p:txBody>
          <a:bodyPr>
            <a:normAutofit/>
          </a:bodyPr>
          <a:lstStyle/>
          <a:p>
            <a:pPr marL="0" indent="0" algn="just">
              <a:buFontTx/>
              <a:buNone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1.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Необходимость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строгого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соблюдения  сроков предоставления информации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ОО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в информационную систему (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согласно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плана-графика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FontTx/>
              <a:buNone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Необходимость более детального подхода к изучению Методических материалов и правил заполнения форм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ОО-ППЭ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при подготовке и проведению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ГИА-9.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FontTx/>
              <a:buNone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3.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Повышение персональной ответственности каждого специалиста, привлеченного к проведению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ГИА-9.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500042"/>
            <a:ext cx="8858312" cy="107157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Задачи при подготовке к ГИА-9 </a:t>
            </a:r>
            <a:b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 2014 год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/>
          </a:bodyPr>
          <a:lstStyle/>
          <a:p>
            <a:pPr marL="0" indent="628650" algn="just">
              <a:buClrTx/>
              <a:buFont typeface="Wingdings" pitchFamily="2" charset="2"/>
              <a:buChar char="q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Работа по формированию нормативной правовой базы, регулирующей вопросы государственной итоговой аттестации выпускников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IX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классов, отнесенные к полномочиям ГлавУО.</a:t>
            </a:r>
          </a:p>
          <a:p>
            <a:pPr marL="0" indent="628650" algn="just">
              <a:buClrTx/>
              <a:buFont typeface="Wingdings" pitchFamily="2" charset="2"/>
              <a:buChar char="q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Своевременное и полное информирование выпускников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IX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классов и их родителей (законных представителей) о Порядке проведения ГИА-9, в т.ч. Порядок подачи апелляции.</a:t>
            </a:r>
          </a:p>
          <a:p>
            <a:pPr marL="0" indent="628650" algn="just">
              <a:buClrTx/>
              <a:buFont typeface="Wingdings" pitchFamily="2" charset="2"/>
              <a:buChar char="q"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Своевременное и качественное заполнение форм, предоставления информации в электронном и бумажном вариантах.</a:t>
            </a:r>
          </a:p>
          <a:p>
            <a:pPr marL="0" indent="628650" algn="just">
              <a:buClrTx/>
              <a:buFont typeface="+mj-lt"/>
              <a:buAutoNum type="arabicPeriod"/>
              <a:defRPr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714356"/>
            <a:ext cx="8858312" cy="92869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Задачи при подготовке к ГИА-9 </a:t>
            </a:r>
            <a:b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 2014 год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5926"/>
            <a:ext cx="8229600" cy="4538674"/>
          </a:xfrm>
        </p:spPr>
        <p:txBody>
          <a:bodyPr>
            <a:normAutofit lnSpcReduction="10000"/>
          </a:bodyPr>
          <a:lstStyle/>
          <a:p>
            <a:pPr marL="0" indent="628650" algn="just">
              <a:buClrTx/>
              <a:buFont typeface="Wingdings" pitchFamily="2" charset="2"/>
              <a:buChar char="q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Организация обучающих семинаров для специалистов, задействованных в подготовке и проведении ГИА-9.</a:t>
            </a:r>
          </a:p>
          <a:p>
            <a:pPr marL="0" indent="628650" algn="just">
              <a:buClrTx/>
              <a:buFont typeface="Wingdings" pitchFamily="2" charset="2"/>
              <a:buChar char="q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Привлечение к наблюдению за ходом проведения ГИА-9 представителей различных общественных объединение и организаций.</a:t>
            </a:r>
          </a:p>
          <a:p>
            <a:pPr marL="0" indent="628650" algn="just">
              <a:buClrTx/>
              <a:buFont typeface="Wingdings" pitchFamily="2" charset="2"/>
              <a:buChar char="q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Подготовка основных мероприятий, согласно нормативных правовых документов по проведению ГИА-9 (приказы ГлавУО, аналитические материалы, методические рекомендации, отчеты, совещания, семинары).</a:t>
            </a:r>
          </a:p>
          <a:p>
            <a:pPr marL="0" indent="628650" algn="just">
              <a:buClrTx/>
              <a:buFont typeface="+mj-lt"/>
              <a:buAutoNum type="arabicPeriod"/>
              <a:defRPr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Планируемые изменения в КИМ ГИА-9</a:t>
            </a:r>
            <a:b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 2014 году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285721" y="1928801"/>
            <a:ext cx="8572559" cy="4643471"/>
          </a:xfrm>
        </p:spPr>
        <p:txBody>
          <a:bodyPr>
            <a:normAutofit fontScale="85000" lnSpcReduction="10000"/>
          </a:bodyPr>
          <a:lstStyle/>
          <a:p>
            <a:endParaRPr lang="ru-RU" sz="800" b="1" dirty="0" smtClean="0">
              <a:solidFill>
                <a:srgbClr val="7030A0"/>
              </a:solidFill>
            </a:endParaRPr>
          </a:p>
          <a:p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Изменений нет: 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Математика;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				   Русский язык;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				   Биология;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				   Литература;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				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Информатика;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				   История;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				   Иностранные языки;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Обществознание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принципиальных изменений нет:</a:t>
            </a:r>
          </a:p>
          <a:p>
            <a:pPr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- структура и содержание КИМ не изменились;</a:t>
            </a:r>
          </a:p>
          <a:p>
            <a:pPr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- изменена система оценивания задания В5  </a:t>
            </a:r>
          </a:p>
          <a:p>
            <a:pPr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(оно оценивается не 2, а 1 баллом).</a:t>
            </a:r>
          </a:p>
          <a:p>
            <a:pPr>
              <a:buFont typeface="Wingdings" pitchFamily="2" charset="2"/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 typeface="Wingdings" pitchFamily="2" charset="2"/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Планируемые изменения в КИМ ГИА-9</a:t>
            </a:r>
            <a:b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 2014 году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142844" y="2000240"/>
            <a:ext cx="8858312" cy="4500595"/>
          </a:xfrm>
        </p:spPr>
        <p:txBody>
          <a:bodyPr>
            <a:normAutofit fontScale="70000" lnSpcReduction="20000"/>
          </a:bodyPr>
          <a:lstStyle/>
          <a:p>
            <a:endParaRPr lang="ru-RU" sz="800" b="1" dirty="0" smtClean="0">
              <a:solidFill>
                <a:srgbClr val="7030A0"/>
              </a:solidFill>
            </a:endParaRPr>
          </a:p>
          <a:p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Биология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принципиальных изменений нет: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- в части 1 (А) на 2 сокращено количество заданий;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- в части 2 (В) включено новое задание с выбором трех верных ответов из шести;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- в части 3 (С) включено новое задание на применение биологических знаний в практической ситуации;</a:t>
            </a: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- количество заданий не изменилось, а максимальный первичный балл за выполнение экзаменационной работы повысился с 43 до 46. 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География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принципиальных изменений нет:</a:t>
            </a:r>
          </a:p>
          <a:p>
            <a:pPr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- изменено соотношение заданий с выбором ответа, с кратким и развернутым ответом: 17, 10 и 3;</a:t>
            </a:r>
          </a:p>
          <a:p>
            <a:pPr>
              <a:buFont typeface="Wingdings" pitchFamily="2" charset="2"/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- включено задание, которое нацелено на проверку понимания основных географических понятий и терминов и умения использовать приобретенные знания для решения практических задач.</a:t>
            </a:r>
          </a:p>
          <a:p>
            <a:pPr>
              <a:buFont typeface="Wingdings" pitchFamily="2" charset="2"/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 typeface="Wingdings" pitchFamily="2" charset="2"/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Планируемые изменения в КИМ ГИА-9</a:t>
            </a:r>
            <a:b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 2014 году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142844" y="1857364"/>
            <a:ext cx="8858312" cy="4643471"/>
          </a:xfrm>
        </p:spPr>
        <p:txBody>
          <a:bodyPr>
            <a:normAutofit/>
          </a:bodyPr>
          <a:lstStyle/>
          <a:p>
            <a:endParaRPr lang="ru-RU" sz="800" b="1" dirty="0" smtClean="0">
              <a:solidFill>
                <a:srgbClr val="7030A0"/>
              </a:solidFill>
            </a:endParaRPr>
          </a:p>
          <a:p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Химия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2 модели экзамена на выбор: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- демоверсия – 1  2014 года по структуре и содержанию аналогична работе 2013 года;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- демоверсия – 2 усилена практико-ориентированная составляющая, в связи с чем в экзаменационную работу включено задание для выполнения реального химического эксперимента (С4).</a:t>
            </a:r>
          </a:p>
          <a:p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Физика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принципиальных изменений нет:</a:t>
            </a:r>
          </a:p>
          <a:p>
            <a:pPr>
              <a:buFont typeface="Wingdings" pitchFamily="2" charset="2"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- усовершенствованы критерии оценивания заданий с развернутым ответом.</a:t>
            </a:r>
          </a:p>
          <a:p>
            <a:pPr>
              <a:buFont typeface="Wingdings" pitchFamily="2" charset="2"/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 typeface="Wingdings" pitchFamily="2" charset="2"/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42938"/>
            <a:ext cx="9144000" cy="5810250"/>
          </a:xfrm>
        </p:spPr>
        <p:txBody>
          <a:bodyPr>
            <a:normAutofit/>
          </a:bodyPr>
          <a:lstStyle/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Нормативные документы, регламентирующие организацию и проведение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ГИА-9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endParaRPr lang="ru-RU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 algn="just"/>
            <a:r>
              <a:rPr lang="ru-RU" sz="2400" dirty="0">
                <a:latin typeface="Arial" pitchFamily="34" charset="0"/>
                <a:cs typeface="Arial" pitchFamily="34" charset="0"/>
              </a:rPr>
              <a:t>Закон РФ от 10 июля 1992 года № 3266 – 1 «Об образовании».</a:t>
            </a:r>
          </a:p>
          <a:p>
            <a:pPr marL="609600" indent="-609600" algn="just"/>
            <a:r>
              <a:rPr lang="ru-RU" sz="2400" dirty="0">
                <a:latin typeface="Arial" pitchFamily="34" charset="0"/>
                <a:cs typeface="Arial" pitchFamily="34" charset="0"/>
              </a:rPr>
              <a:t>Положение о государственной (итоговой) аттестации выпускников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IX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XI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XII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классов общеобразовательных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учреждений РФ, утвержденное приказом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Минобнауки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РФ от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декабря 1999 года № 1075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09600" indent="-609600"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Региональные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документы, регламентирующие организацию и проведение ГИА-9 в новой форме (Положения о комиссиях Курганской области, создаваемых для организации и проведения ГИА-9,  приказы ГлавУО, информационные письма ).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587375" y="642917"/>
            <a:ext cx="8199467" cy="42862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Новое в законодательстве</a:t>
            </a:r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1142984"/>
            <a:ext cx="8858312" cy="5181616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Федеральный закон от 29 декабря 2012 года № 273-ФЗ</a:t>
            </a:r>
            <a:r>
              <a:rPr 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«Об образовании в Российской Федерации»;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Приказ Министерства образования и науки РФ от 28 июня 2013 года № 491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«Об утверждении порядка аккредитации граждан в качестве общественных наблюдателей при проведении ГИА по образовательным программам основного общего и среднего общего образования, всероссийской олимпиады школьников и олимпиад школьников»;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Постановление Правительства РФ от 31 августа 2013 года № 755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«О ФИС обеспечения проведения ГИА обучающихся, освоивших основные образовательные программы основного общего и среднего общего образования, и приема граждан в образовательные организации для получения среднего профессионального и высшего образования и РИС обеспечения проведения ГИА обучающихся, освоивших основные образовательные программы основного общего и среднего общего образования».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57232"/>
            <a:ext cx="8229600" cy="71438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Формы проведения ГИА-9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2214554"/>
            <a:ext cx="9542494" cy="3916371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ТРАДИЦИОННАЯ: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33400" indent="-5334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	два обязательных экзамена математика и </a:t>
            </a:r>
          </a:p>
          <a:p>
            <a:pPr marL="533400" indent="-5334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русский язык (письменно);</a:t>
            </a:r>
          </a:p>
          <a:p>
            <a:pPr marL="533400" indent="-5334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	два экзамена по выбору.</a:t>
            </a:r>
          </a:p>
          <a:p>
            <a:pPr marL="533400" indent="-533400" eaLnBrk="1" hangingPunct="1">
              <a:spcBef>
                <a:spcPts val="0"/>
              </a:spcBef>
              <a:buFont typeface="Wingdings" pitchFamily="2" charset="2"/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533400" indent="-5334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НОВАЯ ФОРМА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533400" indent="-5334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на добровольной основе.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1225"/>
          </a:xfrm>
          <a:solidFill>
            <a:schemeClr val="bg2"/>
          </a:solidFill>
          <a:ln/>
        </p:spPr>
        <p:txBody>
          <a:bodyPr anchor="b"/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Предметы</a:t>
            </a:r>
          </a:p>
        </p:txBody>
      </p:sp>
      <p:sp>
        <p:nvSpPr>
          <p:cNvPr id="55298" name="Rectangle 2"/>
          <p:cNvSpPr>
            <a:spLocks noGrp="1" noChangeArrowheads="1"/>
          </p:cNvSpPr>
          <p:nvPr>
            <p:ph idx="1"/>
          </p:nvPr>
        </p:nvSpPr>
        <p:spPr>
          <a:xfrm>
            <a:off x="285720" y="1125538"/>
            <a:ext cx="5000660" cy="41148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4400" dirty="0">
                <a:latin typeface="Arial" pitchFamily="34" charset="0"/>
                <a:cs typeface="Arial" pitchFamily="34" charset="0"/>
              </a:rPr>
              <a:t>Русский язык</a:t>
            </a:r>
          </a:p>
          <a:p>
            <a:pPr>
              <a:lnSpc>
                <a:spcPct val="80000"/>
              </a:lnSpc>
            </a:pPr>
            <a:r>
              <a:rPr lang="ru-RU" sz="4400" dirty="0">
                <a:latin typeface="Arial" pitchFamily="34" charset="0"/>
                <a:cs typeface="Arial" pitchFamily="34" charset="0"/>
              </a:rPr>
              <a:t>Математика</a:t>
            </a:r>
          </a:p>
          <a:p>
            <a:pPr>
              <a:lnSpc>
                <a:spcPct val="80000"/>
              </a:lnSpc>
            </a:pPr>
            <a:r>
              <a:rPr lang="ru-RU" sz="4400" dirty="0">
                <a:latin typeface="Arial" pitchFamily="34" charset="0"/>
                <a:cs typeface="Arial" pitchFamily="34" charset="0"/>
              </a:rPr>
              <a:t>Обществознание</a:t>
            </a:r>
          </a:p>
          <a:p>
            <a:pPr>
              <a:lnSpc>
                <a:spcPct val="80000"/>
              </a:lnSpc>
            </a:pPr>
            <a:r>
              <a:rPr lang="ru-RU" sz="4400" dirty="0">
                <a:latin typeface="Arial" pitchFamily="34" charset="0"/>
                <a:cs typeface="Arial" pitchFamily="34" charset="0"/>
              </a:rPr>
              <a:t>Физика</a:t>
            </a:r>
          </a:p>
          <a:p>
            <a:pPr>
              <a:lnSpc>
                <a:spcPct val="80000"/>
              </a:lnSpc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Биология</a:t>
            </a:r>
            <a:endParaRPr lang="ru-RU" sz="4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Химия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6FF5-EC4B-428F-8E72-DE268AE53B2E}" type="slidenum">
              <a:rPr lang="ru-RU" altLang="en-US"/>
              <a:pPr/>
              <a:t>4</a:t>
            </a:fld>
            <a:endParaRPr lang="ru-RU" altLang="en-US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5508624" y="1557338"/>
            <a:ext cx="320678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266700">
              <a:spcBef>
                <a:spcPct val="50000"/>
              </a:spcBef>
            </a:pPr>
            <a:r>
              <a:rPr lang="ru-RU" sz="36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Впервые:</a:t>
            </a:r>
          </a:p>
          <a:p>
            <a:pPr indent="266700">
              <a:spcBef>
                <a:spcPct val="50000"/>
              </a:spcBef>
              <a:buFontTx/>
              <a:buChar char="•"/>
            </a:pPr>
            <a:r>
              <a:rPr lang="ru-RU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История</a:t>
            </a:r>
          </a:p>
          <a:p>
            <a:pPr indent="266700">
              <a:spcBef>
                <a:spcPct val="50000"/>
              </a:spcBef>
              <a:buFontTx/>
              <a:buChar char="•"/>
            </a:pPr>
            <a:r>
              <a:rPr lang="ru-RU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Литература</a:t>
            </a:r>
            <a:r>
              <a:rPr lang="ru-RU" sz="3600" dirty="0" smtClean="0">
                <a:latin typeface="Tahoma" pitchFamily="34" charset="0"/>
              </a:rPr>
              <a:t> </a:t>
            </a:r>
            <a:endParaRPr lang="ru-RU" sz="3600" dirty="0">
              <a:latin typeface="Tahoma" pitchFamily="34" charset="0"/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2339975" y="5373688"/>
            <a:ext cx="428466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ru-RU" sz="4000" b="1" dirty="0" smtClean="0">
              <a:solidFill>
                <a:srgbClr val="FF3300"/>
              </a:solidFill>
            </a:endParaRPr>
          </a:p>
          <a:p>
            <a:pPr marL="342900" indent="-342900" algn="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FF3300"/>
                </a:solidFill>
              </a:rPr>
              <a:t>Новая форма</a:t>
            </a:r>
            <a:endParaRPr lang="ru-RU" sz="4000" b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28"/>
            <a:ext cx="8229600" cy="1214446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Выбор предметов участниками ГИА-9 </a:t>
            </a:r>
            <a:b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2013 года в новой форме, </a:t>
            </a:r>
            <a:b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сравнении с 2012 годом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500174"/>
            <a:ext cx="8858250" cy="4983176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z="3600" dirty="0" smtClean="0"/>
          </a:p>
          <a:p>
            <a:pPr eaLnBrk="1" hangingPunct="1">
              <a:buFontTx/>
              <a:buNone/>
            </a:pPr>
            <a:endParaRPr lang="ru-RU" sz="3600" dirty="0" smtClean="0"/>
          </a:p>
          <a:p>
            <a:pPr eaLnBrk="1" hangingPunct="1">
              <a:buFontTx/>
              <a:buNone/>
            </a:pPr>
            <a:endParaRPr lang="ru-RU" sz="3600" dirty="0" smtClean="0"/>
          </a:p>
        </p:txBody>
      </p:sp>
      <p:sp>
        <p:nvSpPr>
          <p:cNvPr id="14340" name="AutoShape 6"/>
          <p:cNvSpPr>
            <a:spLocks/>
          </p:cNvSpPr>
          <p:nvPr/>
        </p:nvSpPr>
        <p:spPr bwMode="auto">
          <a:xfrm>
            <a:off x="468313" y="5084763"/>
            <a:ext cx="2808287" cy="1296987"/>
          </a:xfrm>
          <a:prstGeom prst="callout3">
            <a:avLst>
              <a:gd name="adj1" fmla="val 8815"/>
              <a:gd name="adj2" fmla="val 102713"/>
              <a:gd name="adj3" fmla="val 8815"/>
              <a:gd name="adj4" fmla="val 131204"/>
              <a:gd name="adj5" fmla="val 13588"/>
              <a:gd name="adj6" fmla="val 131204"/>
              <a:gd name="adj7" fmla="val 14319"/>
              <a:gd name="adj8" fmla="val 63426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endParaRPr lang="ru-RU" sz="3600" b="0">
              <a:solidFill>
                <a:schemeClr val="tx1"/>
              </a:solidFill>
            </a:endParaRPr>
          </a:p>
        </p:txBody>
      </p:sp>
      <p:sp>
        <p:nvSpPr>
          <p:cNvPr id="14341" name="Text Box 9"/>
          <p:cNvSpPr txBox="1">
            <a:spLocks noChangeArrowheads="1"/>
          </p:cNvSpPr>
          <p:nvPr/>
        </p:nvSpPr>
        <p:spPr bwMode="auto">
          <a:xfrm>
            <a:off x="1214414" y="1500174"/>
            <a:ext cx="207168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Математика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33" name="desk1"/>
          <p:cNvSpPr>
            <a:spLocks noEditPoints="1" noChangeArrowheads="1"/>
          </p:cNvSpPr>
          <p:nvPr/>
        </p:nvSpPr>
        <p:spPr bwMode="auto">
          <a:xfrm>
            <a:off x="857224" y="2000240"/>
            <a:ext cx="2928958" cy="150019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0 h 21600"/>
              <a:gd name="T4" fmla="*/ 21600 w 21600"/>
              <a:gd name="T5" fmla="*/ 21600 h 21600"/>
              <a:gd name="T6" fmla="*/ 0 w 21600"/>
              <a:gd name="T7" fmla="*/ 21600 h 21600"/>
              <a:gd name="T8" fmla="*/ 10800 w 21600"/>
              <a:gd name="T9" fmla="*/ 0 h 21600"/>
              <a:gd name="T10" fmla="*/ 21600 w 21600"/>
              <a:gd name="T11" fmla="*/ 10800 h 21600"/>
              <a:gd name="T12" fmla="*/ 10800 w 21600"/>
              <a:gd name="T13" fmla="*/ 21600 h 21600"/>
              <a:gd name="T14" fmla="*/ 0 w 21600"/>
              <a:gd name="T15" fmla="*/ 10800 h 21600"/>
              <a:gd name="T16" fmla="*/ 1000 w 21600"/>
              <a:gd name="T17" fmla="*/ 1000 h 21600"/>
              <a:gd name="T18" fmla="*/ 20600 w 21600"/>
              <a:gd name="T19" fmla="*/ 20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2013 г.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– 2549 чел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2012 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г. –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7238 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чел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desk1"/>
          <p:cNvSpPr>
            <a:spLocks noEditPoints="1" noChangeArrowheads="1"/>
          </p:cNvSpPr>
          <p:nvPr/>
        </p:nvSpPr>
        <p:spPr bwMode="auto">
          <a:xfrm>
            <a:off x="928662" y="4357694"/>
            <a:ext cx="2559050" cy="150019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0 h 21600"/>
              <a:gd name="T4" fmla="*/ 21600 w 21600"/>
              <a:gd name="T5" fmla="*/ 21600 h 21600"/>
              <a:gd name="T6" fmla="*/ 0 w 21600"/>
              <a:gd name="T7" fmla="*/ 21600 h 21600"/>
              <a:gd name="T8" fmla="*/ 10800 w 21600"/>
              <a:gd name="T9" fmla="*/ 0 h 21600"/>
              <a:gd name="T10" fmla="*/ 21600 w 21600"/>
              <a:gd name="T11" fmla="*/ 10800 h 21600"/>
              <a:gd name="T12" fmla="*/ 10800 w 21600"/>
              <a:gd name="T13" fmla="*/ 21600 h 21600"/>
              <a:gd name="T14" fmla="*/ 0 w 21600"/>
              <a:gd name="T15" fmla="*/ 10800 h 21600"/>
              <a:gd name="T16" fmla="*/ 1000 w 21600"/>
              <a:gd name="T17" fmla="*/ 1000 h 21600"/>
              <a:gd name="T18" fmla="*/ 20600 w 21600"/>
              <a:gd name="T19" fmla="*/ 20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2013 г. –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258 чел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2012 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г. –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263 чел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18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desk1"/>
          <p:cNvSpPr>
            <a:spLocks noEditPoints="1" noChangeArrowheads="1"/>
          </p:cNvSpPr>
          <p:nvPr/>
        </p:nvSpPr>
        <p:spPr bwMode="auto">
          <a:xfrm>
            <a:off x="5072066" y="1928803"/>
            <a:ext cx="3000396" cy="1571635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0 h 21600"/>
              <a:gd name="T4" fmla="*/ 21600 w 21600"/>
              <a:gd name="T5" fmla="*/ 21600 h 21600"/>
              <a:gd name="T6" fmla="*/ 0 w 21600"/>
              <a:gd name="T7" fmla="*/ 21600 h 21600"/>
              <a:gd name="T8" fmla="*/ 10800 w 21600"/>
              <a:gd name="T9" fmla="*/ 0 h 21600"/>
              <a:gd name="T10" fmla="*/ 21600 w 21600"/>
              <a:gd name="T11" fmla="*/ 10800 h 21600"/>
              <a:gd name="T12" fmla="*/ 10800 w 21600"/>
              <a:gd name="T13" fmla="*/ 21600 h 21600"/>
              <a:gd name="T14" fmla="*/ 0 w 21600"/>
              <a:gd name="T15" fmla="*/ 10800 h 21600"/>
              <a:gd name="T16" fmla="*/ 1000 w 21600"/>
              <a:gd name="T17" fmla="*/ 1000 h 21600"/>
              <a:gd name="T18" fmla="*/ 20600 w 21600"/>
              <a:gd name="T19" fmla="*/ 20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2013 г . – 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2441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чел.</a:t>
            </a:r>
          </a:p>
          <a:p>
            <a:endParaRPr lang="ru-RU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 </a:t>
            </a:r>
            <a:r>
              <a:rPr lang="ru-RU" sz="20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 . –  </a:t>
            </a: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2811 </a:t>
            </a:r>
            <a:r>
              <a:rPr lang="ru-RU" sz="20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чел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desk1"/>
          <p:cNvSpPr>
            <a:spLocks noEditPoints="1" noChangeArrowheads="1"/>
          </p:cNvSpPr>
          <p:nvPr/>
        </p:nvSpPr>
        <p:spPr bwMode="auto">
          <a:xfrm>
            <a:off x="5072066" y="4357695"/>
            <a:ext cx="2786063" cy="1500198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0 h 21600"/>
              <a:gd name="T4" fmla="*/ 21600 w 21600"/>
              <a:gd name="T5" fmla="*/ 21600 h 21600"/>
              <a:gd name="T6" fmla="*/ 0 w 21600"/>
              <a:gd name="T7" fmla="*/ 21600 h 21600"/>
              <a:gd name="T8" fmla="*/ 10800 w 21600"/>
              <a:gd name="T9" fmla="*/ 0 h 21600"/>
              <a:gd name="T10" fmla="*/ 21600 w 21600"/>
              <a:gd name="T11" fmla="*/ 10800 h 21600"/>
              <a:gd name="T12" fmla="*/ 10800 w 21600"/>
              <a:gd name="T13" fmla="*/ 21600 h 21600"/>
              <a:gd name="T14" fmla="*/ 0 w 21600"/>
              <a:gd name="T15" fmla="*/ 10800 h 21600"/>
              <a:gd name="T16" fmla="*/ 1000 w 21600"/>
              <a:gd name="T17" fmla="*/ 1000 h 21600"/>
              <a:gd name="T18" fmla="*/ 20600 w 21600"/>
              <a:gd name="T19" fmla="*/ 20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2013 г.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– 876 чел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 </a:t>
            </a:r>
            <a:r>
              <a:rPr lang="ru-RU" sz="20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г. – </a:t>
            </a: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821 </a:t>
            </a:r>
            <a:r>
              <a:rPr lang="ru-RU" sz="20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чел</a:t>
            </a: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8" name="TextBox 15"/>
          <p:cNvSpPr txBox="1">
            <a:spLocks noChangeArrowheads="1"/>
          </p:cNvSpPr>
          <p:nvPr/>
        </p:nvSpPr>
        <p:spPr bwMode="auto">
          <a:xfrm>
            <a:off x="5286380" y="1500174"/>
            <a:ext cx="23574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Русский язык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49" name="TextBox 16"/>
          <p:cNvSpPr txBox="1">
            <a:spLocks noChangeArrowheads="1"/>
          </p:cNvSpPr>
          <p:nvPr/>
        </p:nvSpPr>
        <p:spPr bwMode="auto">
          <a:xfrm>
            <a:off x="1285852" y="3786190"/>
            <a:ext cx="17859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Физика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50" name="TextBox 17"/>
          <p:cNvSpPr txBox="1">
            <a:spLocks noChangeArrowheads="1"/>
          </p:cNvSpPr>
          <p:nvPr/>
        </p:nvSpPr>
        <p:spPr bwMode="auto">
          <a:xfrm rot="10800000" flipV="1">
            <a:off x="5429256" y="3714752"/>
            <a:ext cx="22764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Обществознание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04"/>
            <a:ext cx="8229600" cy="1214446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Выбор предметов участниками ГИА-9 </a:t>
            </a:r>
            <a:b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2013 года в новой форме, </a:t>
            </a:r>
            <a:b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сравнении с 2012 годом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714488"/>
            <a:ext cx="8858250" cy="476886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z="3600" dirty="0" smtClean="0"/>
          </a:p>
          <a:p>
            <a:pPr eaLnBrk="1" hangingPunct="1">
              <a:buFontTx/>
              <a:buNone/>
            </a:pPr>
            <a:endParaRPr lang="ru-RU" sz="3600" dirty="0" smtClean="0"/>
          </a:p>
          <a:p>
            <a:pPr eaLnBrk="1" hangingPunct="1">
              <a:buFontTx/>
              <a:buNone/>
            </a:pPr>
            <a:endParaRPr lang="ru-RU" sz="3600" dirty="0" smtClean="0"/>
          </a:p>
        </p:txBody>
      </p:sp>
      <p:sp>
        <p:nvSpPr>
          <p:cNvPr id="14340" name="AutoShape 6"/>
          <p:cNvSpPr>
            <a:spLocks/>
          </p:cNvSpPr>
          <p:nvPr/>
        </p:nvSpPr>
        <p:spPr bwMode="auto">
          <a:xfrm>
            <a:off x="468313" y="5084763"/>
            <a:ext cx="2808287" cy="1296987"/>
          </a:xfrm>
          <a:prstGeom prst="callout3">
            <a:avLst>
              <a:gd name="adj1" fmla="val 8815"/>
              <a:gd name="adj2" fmla="val 102713"/>
              <a:gd name="adj3" fmla="val 8815"/>
              <a:gd name="adj4" fmla="val 131204"/>
              <a:gd name="adj5" fmla="val 13588"/>
              <a:gd name="adj6" fmla="val 131204"/>
              <a:gd name="adj7" fmla="val 14319"/>
              <a:gd name="adj8" fmla="val 63426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endParaRPr lang="ru-RU" sz="3600" b="0">
              <a:solidFill>
                <a:schemeClr val="tx1"/>
              </a:solidFill>
            </a:endParaRPr>
          </a:p>
        </p:txBody>
      </p:sp>
      <p:sp>
        <p:nvSpPr>
          <p:cNvPr id="14341" name="Text Box 9"/>
          <p:cNvSpPr txBox="1">
            <a:spLocks noChangeArrowheads="1"/>
          </p:cNvSpPr>
          <p:nvPr/>
        </p:nvSpPr>
        <p:spPr bwMode="auto">
          <a:xfrm>
            <a:off x="1214414" y="1714488"/>
            <a:ext cx="207168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Химия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33" name="desk1"/>
          <p:cNvSpPr>
            <a:spLocks noEditPoints="1" noChangeArrowheads="1"/>
          </p:cNvSpPr>
          <p:nvPr/>
        </p:nvSpPr>
        <p:spPr bwMode="auto">
          <a:xfrm>
            <a:off x="928662" y="2285992"/>
            <a:ext cx="2630487" cy="1643074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0 h 21600"/>
              <a:gd name="T4" fmla="*/ 21600 w 21600"/>
              <a:gd name="T5" fmla="*/ 21600 h 21600"/>
              <a:gd name="T6" fmla="*/ 0 w 21600"/>
              <a:gd name="T7" fmla="*/ 21600 h 21600"/>
              <a:gd name="T8" fmla="*/ 10800 w 21600"/>
              <a:gd name="T9" fmla="*/ 0 h 21600"/>
              <a:gd name="T10" fmla="*/ 21600 w 21600"/>
              <a:gd name="T11" fmla="*/ 10800 h 21600"/>
              <a:gd name="T12" fmla="*/ 10800 w 21600"/>
              <a:gd name="T13" fmla="*/ 21600 h 21600"/>
              <a:gd name="T14" fmla="*/ 0 w 21600"/>
              <a:gd name="T15" fmla="*/ 10800 h 21600"/>
              <a:gd name="T16" fmla="*/ 1000 w 21600"/>
              <a:gd name="T17" fmla="*/ 1000 h 21600"/>
              <a:gd name="T18" fmla="*/ 20600 w 21600"/>
              <a:gd name="T19" fmla="*/ 20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2013 г.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– 286 чел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2012 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г. –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230 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чел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desk1"/>
          <p:cNvSpPr>
            <a:spLocks noEditPoints="1" noChangeArrowheads="1"/>
          </p:cNvSpPr>
          <p:nvPr/>
        </p:nvSpPr>
        <p:spPr bwMode="auto">
          <a:xfrm>
            <a:off x="1000100" y="4714884"/>
            <a:ext cx="2559050" cy="1000132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0 h 21600"/>
              <a:gd name="T4" fmla="*/ 21600 w 21600"/>
              <a:gd name="T5" fmla="*/ 21600 h 21600"/>
              <a:gd name="T6" fmla="*/ 0 w 21600"/>
              <a:gd name="T7" fmla="*/ 21600 h 21600"/>
              <a:gd name="T8" fmla="*/ 10800 w 21600"/>
              <a:gd name="T9" fmla="*/ 0 h 21600"/>
              <a:gd name="T10" fmla="*/ 21600 w 21600"/>
              <a:gd name="T11" fmla="*/ 10800 h 21600"/>
              <a:gd name="T12" fmla="*/ 10800 w 21600"/>
              <a:gd name="T13" fmla="*/ 21600 h 21600"/>
              <a:gd name="T14" fmla="*/ 0 w 21600"/>
              <a:gd name="T15" fmla="*/ 10800 h 21600"/>
              <a:gd name="T16" fmla="*/ 1000 w 21600"/>
              <a:gd name="T17" fmla="*/ 1000 h 21600"/>
              <a:gd name="T18" fmla="*/ 20600 w 21600"/>
              <a:gd name="T19" fmla="*/ 20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2013 г. –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59 чел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sz="18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desk1"/>
          <p:cNvSpPr>
            <a:spLocks noEditPoints="1" noChangeArrowheads="1"/>
          </p:cNvSpPr>
          <p:nvPr/>
        </p:nvSpPr>
        <p:spPr bwMode="auto">
          <a:xfrm>
            <a:off x="5072066" y="2214554"/>
            <a:ext cx="2786062" cy="1714512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0 h 21600"/>
              <a:gd name="T4" fmla="*/ 21600 w 21600"/>
              <a:gd name="T5" fmla="*/ 21600 h 21600"/>
              <a:gd name="T6" fmla="*/ 0 w 21600"/>
              <a:gd name="T7" fmla="*/ 21600 h 21600"/>
              <a:gd name="T8" fmla="*/ 10800 w 21600"/>
              <a:gd name="T9" fmla="*/ 0 h 21600"/>
              <a:gd name="T10" fmla="*/ 21600 w 21600"/>
              <a:gd name="T11" fmla="*/ 10800 h 21600"/>
              <a:gd name="T12" fmla="*/ 10800 w 21600"/>
              <a:gd name="T13" fmla="*/ 21600 h 21600"/>
              <a:gd name="T14" fmla="*/ 0 w 21600"/>
              <a:gd name="T15" fmla="*/ 10800 h 21600"/>
              <a:gd name="T16" fmla="*/ 1000 w 21600"/>
              <a:gd name="T17" fmla="*/ 1000 h 21600"/>
              <a:gd name="T18" fmla="*/ 20600 w 21600"/>
              <a:gd name="T19" fmla="*/ 20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2013 г . – 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344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чел.</a:t>
            </a:r>
          </a:p>
          <a:p>
            <a:endParaRPr lang="ru-RU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 </a:t>
            </a:r>
            <a:r>
              <a:rPr lang="ru-RU" sz="20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 . –  </a:t>
            </a: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373 </a:t>
            </a:r>
            <a:r>
              <a:rPr lang="ru-RU" sz="20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чел</a:t>
            </a: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desk1"/>
          <p:cNvSpPr>
            <a:spLocks noEditPoints="1" noChangeArrowheads="1"/>
          </p:cNvSpPr>
          <p:nvPr/>
        </p:nvSpPr>
        <p:spPr bwMode="auto">
          <a:xfrm>
            <a:off x="5143504" y="4714884"/>
            <a:ext cx="2786063" cy="1000131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0 h 21600"/>
              <a:gd name="T4" fmla="*/ 21600 w 21600"/>
              <a:gd name="T5" fmla="*/ 21600 h 21600"/>
              <a:gd name="T6" fmla="*/ 0 w 21600"/>
              <a:gd name="T7" fmla="*/ 21600 h 21600"/>
              <a:gd name="T8" fmla="*/ 10800 w 21600"/>
              <a:gd name="T9" fmla="*/ 0 h 21600"/>
              <a:gd name="T10" fmla="*/ 21600 w 21600"/>
              <a:gd name="T11" fmla="*/ 10800 h 21600"/>
              <a:gd name="T12" fmla="*/ 10800 w 21600"/>
              <a:gd name="T13" fmla="*/ 21600 h 21600"/>
              <a:gd name="T14" fmla="*/ 0 w 21600"/>
              <a:gd name="T15" fmla="*/ 10800 h 21600"/>
              <a:gd name="T16" fmla="*/ 1000 w 21600"/>
              <a:gd name="T17" fmla="*/ 1000 h 21600"/>
              <a:gd name="T18" fmla="*/ 20600 w 21600"/>
              <a:gd name="T19" fmla="*/ 20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2013 г.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– 25 чел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8" name="TextBox 15"/>
          <p:cNvSpPr txBox="1">
            <a:spLocks noChangeArrowheads="1"/>
          </p:cNvSpPr>
          <p:nvPr/>
        </p:nvSpPr>
        <p:spPr bwMode="auto">
          <a:xfrm>
            <a:off x="5357818" y="1714488"/>
            <a:ext cx="23574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Биология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49" name="TextBox 16"/>
          <p:cNvSpPr txBox="1">
            <a:spLocks noChangeArrowheads="1"/>
          </p:cNvSpPr>
          <p:nvPr/>
        </p:nvSpPr>
        <p:spPr bwMode="auto">
          <a:xfrm>
            <a:off x="1357290" y="4071942"/>
            <a:ext cx="17859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История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50" name="TextBox 17"/>
          <p:cNvSpPr txBox="1">
            <a:spLocks noChangeArrowheads="1"/>
          </p:cNvSpPr>
          <p:nvPr/>
        </p:nvSpPr>
        <p:spPr bwMode="auto">
          <a:xfrm rot="10800000" flipV="1">
            <a:off x="5286380" y="4071942"/>
            <a:ext cx="22764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Литература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42918"/>
            <a:ext cx="8507412" cy="8572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Результаты ГИА-9 по предметам в 2013 году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(в сравнении с </a:t>
            </a:r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2012 годом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graphicFrame>
        <p:nvGraphicFramePr>
          <p:cNvPr id="80924" name="Group 28"/>
          <p:cNvGraphicFramePr>
            <a:graphicFrameLocks noGrp="1"/>
          </p:cNvGraphicFramePr>
          <p:nvPr>
            <p:ph type="tbl" idx="1"/>
          </p:nvPr>
        </p:nvGraphicFramePr>
        <p:xfrm>
          <a:off x="428596" y="1714488"/>
          <a:ext cx="8229600" cy="488219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Предмет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выполнения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Математика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89,5%    </a:t>
                      </a: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(74,8%)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Русский язык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95,9%    </a:t>
                      </a: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(96,26%)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Физика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     </a:t>
                      </a: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(96,96%)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Обществознание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97,5%    </a:t>
                      </a: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(91,84%)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Химия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97,9%    </a:t>
                      </a: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(93,91%)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Биология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94,8%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(87,13%)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История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Литература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05800" cy="938962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Результаты ГИА-9 по предметам в 2013 году</a:t>
            </a:r>
            <a:b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(в сравнении с 2012 )</a:t>
            </a:r>
          </a:p>
        </p:txBody>
      </p:sp>
      <p:graphicFrame>
        <p:nvGraphicFramePr>
          <p:cNvPr id="114719" name="Group 31"/>
          <p:cNvGraphicFramePr>
            <a:graphicFrameLocks noGrp="1"/>
          </p:cNvGraphicFramePr>
          <p:nvPr/>
        </p:nvGraphicFramePr>
        <p:xfrm>
          <a:off x="285720" y="1857364"/>
          <a:ext cx="8207379" cy="4665364"/>
        </p:xfrm>
        <a:graphic>
          <a:graphicData uri="http://schemas.openxmlformats.org/drawingml/2006/table">
            <a:tbl>
              <a:tblPr/>
              <a:tblGrid>
                <a:gridCol w="2807667"/>
                <a:gridCol w="674964"/>
                <a:gridCol w="674964"/>
                <a:gridCol w="674964"/>
                <a:gridCol w="674964"/>
                <a:gridCol w="674964"/>
                <a:gridCol w="674964"/>
                <a:gridCol w="674964"/>
                <a:gridCol w="674964"/>
              </a:tblGrid>
              <a:tr h="5038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«2»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«3»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«4»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«5»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388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Математика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268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495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918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868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Русский язык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664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937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740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Обществознание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193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458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203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Химия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107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114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Физика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131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Биология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164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118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История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Литература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305800" cy="79608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Контроль за проведением ГИА-9 </a:t>
            </a:r>
            <a:b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новой форме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0" y="1714488"/>
            <a:ext cx="9001156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уполномоченные представители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РЭК – 77 человек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(специалисты районных отделов образования; методисты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иновационно-методического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центра; учителя образовательных учреждений; педагоги дополнительного образования детей);</a:t>
            </a: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общественные наблюдатели – 132 человека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(представители: попечительских, управляющих, школьных, советов ОУ; союза молодежи; совета ветеранов; региональной Общественной палаты; профсоюзной организации; СМИ; партии «Единая Россия»; органов исполнительной власти; частные лица).</a:t>
            </a:r>
          </a:p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Нарушений порядка проведения ГИА-9 </a:t>
            </a:r>
          </a:p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зафиксировано 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1097</TotalTime>
  <Words>1156</Words>
  <Application>Microsoft Office PowerPoint</Application>
  <PresentationFormat>Экран (4:3)</PresentationFormat>
  <Paragraphs>307</Paragraphs>
  <Slides>20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Слайд 1</vt:lpstr>
      <vt:lpstr>Слайд 2</vt:lpstr>
      <vt:lpstr>Формы проведения ГИА-9</vt:lpstr>
      <vt:lpstr>Предметы</vt:lpstr>
      <vt:lpstr>Выбор предметов участниками ГИА-9  2013 года в новой форме,  в сравнении с 2012 годом</vt:lpstr>
      <vt:lpstr>Выбор предметов участниками ГИА-9  2013 года в новой форме,  в сравнении с 2012 годом</vt:lpstr>
      <vt:lpstr>Результаты ГИА-9 по предметам в 2013 году  (в сравнении с 2012 годом)</vt:lpstr>
      <vt:lpstr>Результаты ГИА-9 по предметам в 2013 году (в сравнении с 2012 )</vt:lpstr>
      <vt:lpstr>Контроль за проведением ГИА-9  в новой форме</vt:lpstr>
      <vt:lpstr>Состав предметных комиссий</vt:lpstr>
      <vt:lpstr>Апелляции, поступившие по результатам экзамена ГИА-9</vt:lpstr>
      <vt:lpstr>Проблемы и замечания на этапе подготовки к проведению ГИА-9</vt:lpstr>
      <vt:lpstr>Проблемы и замечания на этапе проведения ГИА-9</vt:lpstr>
      <vt:lpstr>Предложения на 2014 год</vt:lpstr>
      <vt:lpstr>Задачи при подготовке к ГИА-9  на 2014 год</vt:lpstr>
      <vt:lpstr>Задачи при подготовке к ГИА-9  на 2014 год</vt:lpstr>
      <vt:lpstr>Планируемые изменения в КИМ ГИА-9  в 2014 году</vt:lpstr>
      <vt:lpstr>Планируемые изменения в КИМ ГИА-9  в 2014 году</vt:lpstr>
      <vt:lpstr>Планируемые изменения в КИМ ГИА-9  в 2014 году</vt:lpstr>
      <vt:lpstr>Новое в законодательстве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Сазонова</cp:lastModifiedBy>
  <cp:revision>97</cp:revision>
  <dcterms:modified xsi:type="dcterms:W3CDTF">2013-10-21T08:21:58Z</dcterms:modified>
</cp:coreProperties>
</file>